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99" r:id="rId6"/>
    <p:sldId id="344" r:id="rId7"/>
    <p:sldId id="301" r:id="rId8"/>
    <p:sldId id="261" r:id="rId9"/>
    <p:sldId id="302" r:id="rId10"/>
    <p:sldId id="300" r:id="rId11"/>
    <p:sldId id="303" r:id="rId12"/>
    <p:sldId id="305" r:id="rId13"/>
    <p:sldId id="263" r:id="rId14"/>
    <p:sldId id="265" r:id="rId15"/>
    <p:sldId id="266" r:id="rId16"/>
    <p:sldId id="341" r:id="rId17"/>
  </p:sldIdLst>
  <p:sldSz cx="9144000" cy="5143500"/>
  <p:notesSz cx="6858000" cy="9144000"/>
  <p:embeddedFontLst>
    <p:embeddedFont>
      <p:font typeface="Proxima Nova" charset="0"/>
      <p:regular r:id="rId21"/>
      <p:bold r:id="rId22"/>
      <p:italic r:id="rId23"/>
      <p:boldItalic r:id="rId24"/>
    </p:embeddedFont>
    <p:embeddedFont>
      <p:font typeface="Roboto Medium" charset="0"/>
      <p:regular r:id="rId25"/>
      <p:bold r:id="rId26"/>
      <p:italic r:id="rId27"/>
      <p:boldItalic r:id="rId28"/>
    </p:embeddedFont>
    <p:embeddedFont>
      <p:font typeface="Amatic SC" charset="0"/>
      <p:regular r:id="rId29"/>
      <p:bold r:id="rId30"/>
    </p:embeddedFont>
    <p:embeddedFont>
      <p:font typeface="Fira Sans Extra Condensed Medium" charset="0"/>
      <p:regular r:id="rId31"/>
      <p:bold r:id="rId32"/>
      <p:italic r:id="rId33"/>
      <p:boldItalic r:id="rId34"/>
    </p:embeddedFont>
    <p:embeddedFont>
      <p:font typeface="Roboto Condensed" charset="0"/>
      <p:regular r:id="rId35"/>
      <p:bold r:id="rId36"/>
      <p:italic r:id="rId37"/>
      <p:boldItalic r:id="rId38"/>
    </p:embeddedFont>
    <p:embeddedFont>
      <p:font typeface="Squada One" charset="0"/>
      <p:regular r:id="rId39"/>
    </p:embeddedFont>
    <p:embeddedFont>
      <p:font typeface="Roboto Condensed Light" charset="0"/>
      <p:regular r:id="rId40"/>
      <p:bold r:id="rId41"/>
      <p:italic r:id="rId42"/>
      <p:boldItalic r:id="rId43"/>
    </p:embeddedFont>
    <p:embeddedFont>
      <p:font typeface="Proxima Nova Semibold" charset="0"/>
      <p:regular r:id="rId44"/>
      <p:bold r:id="rId45"/>
      <p:boldItalic r:id="rId46"/>
    </p:embeddedFont>
    <p:embeddedFont>
      <p:font typeface="Exo 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4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30.fntdata"/><Relationship Id="rId5" Type="http://schemas.openxmlformats.org/officeDocument/2006/relationships/slide" Target="slides/slide2.xml"/><Relationship Id="rId49" Type="http://schemas.openxmlformats.org/officeDocument/2006/relationships/font" Target="fonts/font29.fntdata"/><Relationship Id="rId48" Type="http://schemas.openxmlformats.org/officeDocument/2006/relationships/font" Target="fonts/font28.fntdata"/><Relationship Id="rId47" Type="http://schemas.openxmlformats.org/officeDocument/2006/relationships/font" Target="fonts/font27.fntdata"/><Relationship Id="rId46" Type="http://schemas.openxmlformats.org/officeDocument/2006/relationships/font" Target="fonts/font26.fntdata"/><Relationship Id="rId45" Type="http://schemas.openxmlformats.org/officeDocument/2006/relationships/font" Target="fonts/font25.fntdata"/><Relationship Id="rId44" Type="http://schemas.openxmlformats.org/officeDocument/2006/relationships/font" Target="fonts/font24.fntdata"/><Relationship Id="rId43" Type="http://schemas.openxmlformats.org/officeDocument/2006/relationships/font" Target="fonts/font23.fntdata"/><Relationship Id="rId42" Type="http://schemas.openxmlformats.org/officeDocument/2006/relationships/font" Target="fonts/font22.fntdata"/><Relationship Id="rId41" Type="http://schemas.openxmlformats.org/officeDocument/2006/relationships/font" Target="fonts/font21.fntdata"/><Relationship Id="rId40" Type="http://schemas.openxmlformats.org/officeDocument/2006/relationships/font" Target="fonts/font2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9.fntdata"/><Relationship Id="rId38" Type="http://schemas.openxmlformats.org/officeDocument/2006/relationships/font" Target="fonts/font18.fntdata"/><Relationship Id="rId37" Type="http://schemas.openxmlformats.org/officeDocument/2006/relationships/font" Target="fonts/font17.fntdata"/><Relationship Id="rId36" Type="http://schemas.openxmlformats.org/officeDocument/2006/relationships/font" Target="fonts/font16.fntdata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subTitle" idx="1"/>
          </p:nvPr>
        </p:nvSpPr>
        <p:spPr>
          <a:xfrm>
            <a:off x="3670046" y="295384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ym typeface="+mn-ea"/>
              </a:rPr>
              <a:t>TimeSeries Forecasting a.a.S</a:t>
            </a:r>
            <a:endParaRPr lang="en-US" altLang="en-GB" sz="1800">
              <a:sym typeface="+mn-ea"/>
            </a:endParaRPr>
          </a:p>
        </p:txBody>
      </p:sp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TIMEX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1964690" y="344805"/>
            <a:ext cx="5213985" cy="63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4 PODS</a:t>
            </a:r>
            <a:endParaRPr lang="en-US" altLang="en-GB" sz="3200"/>
          </a:p>
        </p:txBody>
      </p:sp>
      <p:grpSp>
        <p:nvGrpSpPr>
          <p:cNvPr id="17" name="Group 16"/>
          <p:cNvGrpSpPr/>
          <p:nvPr/>
        </p:nvGrpSpPr>
        <p:grpSpPr>
          <a:xfrm>
            <a:off x="955675" y="1476375"/>
            <a:ext cx="1487170" cy="946150"/>
            <a:chOff x="6037" y="1750"/>
            <a:chExt cx="2342" cy="1490"/>
          </a:xfrm>
        </p:grpSpPr>
        <p:sp>
          <p:nvSpPr>
            <p:cNvPr id="204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4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Web App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40150" y="1475105"/>
            <a:ext cx="1661160" cy="946150"/>
            <a:chOff x="6037" y="1750"/>
            <a:chExt cx="2342" cy="1490"/>
          </a:xfrm>
        </p:grpSpPr>
        <p:sp>
          <p:nvSpPr>
            <p:cNvPr id="3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Manager - Validator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00520" y="1482725"/>
            <a:ext cx="1487170" cy="946150"/>
            <a:chOff x="6037" y="1750"/>
            <a:chExt cx="2342" cy="1490"/>
          </a:xfrm>
        </p:grpSpPr>
        <p:sp>
          <p:nvSpPr>
            <p:cNvPr id="7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9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Predictor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41420" y="3392170"/>
            <a:ext cx="1660525" cy="946150"/>
            <a:chOff x="6037" y="1750"/>
            <a:chExt cx="2342" cy="1490"/>
          </a:xfrm>
        </p:grpSpPr>
        <p:sp>
          <p:nvSpPr>
            <p:cNvPr id="11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6039" y="1750"/>
              <a:ext cx="2340" cy="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3" name="Google Shape;214;p35"/>
            <p:cNvSpPr txBox="1"/>
            <p:nvPr/>
          </p:nvSpPr>
          <p:spPr>
            <a:xfrm>
              <a:off x="6037" y="2396"/>
              <a:ext cx="2342" cy="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Data Ingestion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2444115" y="194881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01945" y="195008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12" idx="0"/>
          </p:cNvCxnSpPr>
          <p:nvPr/>
        </p:nvCxnSpPr>
        <p:spPr>
          <a:xfrm>
            <a:off x="4570730" y="2421255"/>
            <a:ext cx="1905" cy="97091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ctrTitle" idx="2"/>
          </p:nvPr>
        </p:nvSpPr>
        <p:spPr>
          <a:xfrm>
            <a:off x="1964690" y="179070"/>
            <a:ext cx="5213985" cy="63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 IN DEPTH</a:t>
            </a:r>
            <a:endParaRPr lang="en-GB" sz="3200"/>
          </a:p>
        </p:txBody>
      </p:sp>
      <p:grpSp>
        <p:nvGrpSpPr>
          <p:cNvPr id="69" name="Group 68"/>
          <p:cNvGrpSpPr/>
          <p:nvPr/>
        </p:nvGrpSpPr>
        <p:grpSpPr>
          <a:xfrm>
            <a:off x="1329055" y="1227455"/>
            <a:ext cx="2703195" cy="1398270"/>
            <a:chOff x="8076" y="5314"/>
            <a:chExt cx="4456" cy="2202"/>
          </a:xfrm>
        </p:grpSpPr>
        <p:grpSp>
          <p:nvGrpSpPr>
            <p:cNvPr id="28" name="Group 27"/>
            <p:cNvGrpSpPr/>
            <p:nvPr/>
          </p:nvGrpSpPr>
          <p:grpSpPr>
            <a:xfrm>
              <a:off x="8076" y="5314"/>
              <a:ext cx="4457" cy="2203"/>
              <a:chOff x="6274" y="2842"/>
              <a:chExt cx="6186" cy="370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16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6072"/>
                  <a:ext cx="871" cy="83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657" y="3874"/>
                <a:ext cx="3658" cy="1440"/>
                <a:chOff x="4062" y="4272"/>
                <a:chExt cx="4153" cy="144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4062" y="4272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Timex_app</a:t>
                  </a:r>
                  <a:endParaRPr lang="en-US" sz="100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30" y="5128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25" name="Flowchart: Alternate Process 24"/>
              <p:cNvSpPr/>
              <p:nvPr/>
            </p:nvSpPr>
            <p:spPr>
              <a:xfrm>
                <a:off x="6274" y="3130"/>
                <a:ext cx="494" cy="2928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27" name="Straight Arrow Connector 26"/>
              <p:cNvCxnSpPr>
                <a:stCxn id="25" idx="3"/>
                <a:endCxn id="21" idx="1"/>
              </p:cNvCxnSpPr>
              <p:nvPr/>
            </p:nvCxnSpPr>
            <p:spPr>
              <a:xfrm>
                <a:off x="6767" y="4594"/>
                <a:ext cx="89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Google Shape;213;p35"/>
            <p:cNvSpPr txBox="1"/>
            <p:nvPr/>
          </p:nvSpPr>
          <p:spPr>
            <a:xfrm>
              <a:off x="9360" y="531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325245" y="3310255"/>
            <a:ext cx="2816860" cy="1398905"/>
            <a:chOff x="2087" y="5169"/>
            <a:chExt cx="4436" cy="2203"/>
          </a:xfrm>
        </p:grpSpPr>
        <p:grpSp>
          <p:nvGrpSpPr>
            <p:cNvPr id="29" name="Group 28"/>
            <p:cNvGrpSpPr/>
            <p:nvPr/>
          </p:nvGrpSpPr>
          <p:grpSpPr>
            <a:xfrm>
              <a:off x="2087" y="5170"/>
              <a:ext cx="4436" cy="2202"/>
              <a:chOff x="6274" y="2842"/>
              <a:chExt cx="6186" cy="37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31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5863"/>
                  <a:ext cx="871" cy="1042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7655" y="3852"/>
                <a:ext cx="3657" cy="1440"/>
                <a:chOff x="4060" y="4250"/>
                <a:chExt cx="4152" cy="1440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4060" y="4250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</a:t>
                  </a:r>
                  <a:endParaRPr lang="en-US" sz="1000"/>
                </a:p>
                <a:p>
                  <a:pPr algn="ctr"/>
                  <a:r>
                    <a:rPr lang="en-US" sz="1000"/>
                    <a:t>data_ingestion</a:t>
                  </a:r>
                  <a:endParaRPr lang="en-US" sz="1000"/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26" y="5175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36" name="Flowchart: Alternate Process 35"/>
              <p:cNvSpPr/>
              <p:nvPr/>
            </p:nvSpPr>
            <p:spPr>
              <a:xfrm>
                <a:off x="6274" y="3086"/>
                <a:ext cx="495" cy="297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37" name="Straight Arrow Connector 36"/>
              <p:cNvCxnSpPr>
                <a:stCxn id="36" idx="3"/>
                <a:endCxn id="34" idx="1"/>
              </p:cNvCxnSpPr>
              <p:nvPr/>
            </p:nvCxnSpPr>
            <p:spPr>
              <a:xfrm>
                <a:off x="6769" y="4572"/>
                <a:ext cx="884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Google Shape;213;p35"/>
            <p:cNvSpPr txBox="1"/>
            <p:nvPr/>
          </p:nvSpPr>
          <p:spPr>
            <a:xfrm>
              <a:off x="3359" y="5169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20030" y="1170305"/>
            <a:ext cx="2828925" cy="1512570"/>
            <a:chOff x="8079" y="1594"/>
            <a:chExt cx="4832" cy="2692"/>
          </a:xfrm>
        </p:grpSpPr>
        <p:grpSp>
          <p:nvGrpSpPr>
            <p:cNvPr id="38" name="Group 37"/>
            <p:cNvGrpSpPr/>
            <p:nvPr/>
          </p:nvGrpSpPr>
          <p:grpSpPr>
            <a:xfrm rot="0">
              <a:off x="8079" y="1594"/>
              <a:ext cx="4832" cy="2693"/>
              <a:chOff x="6274" y="2842"/>
              <a:chExt cx="6186" cy="370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40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141" y="6074"/>
                  <a:ext cx="807" cy="831"/>
                </a:xfrm>
                <a:prstGeom prst="rect">
                  <a:avLst/>
                </a:prstGeom>
              </p:spPr>
            </p:pic>
          </p:grpSp>
          <p:sp>
            <p:nvSpPr>
              <p:cNvPr id="45" name="Flowchart: Alternate Process 44"/>
              <p:cNvSpPr/>
              <p:nvPr/>
            </p:nvSpPr>
            <p:spPr>
              <a:xfrm>
                <a:off x="6274" y="3331"/>
                <a:ext cx="495" cy="2727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0">
              <a:off x="9309" y="2207"/>
              <a:ext cx="2497" cy="677"/>
              <a:chOff x="9031" y="2829"/>
              <a:chExt cx="2830" cy="931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9031" y="2829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Timex_Validator</a:t>
                </a:r>
                <a:endParaRPr lang="en-US" sz="1000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329"/>
                <a:ext cx="407" cy="342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 rot="0">
              <a:off x="9303" y="3295"/>
              <a:ext cx="2497" cy="676"/>
              <a:chOff x="9024" y="2630"/>
              <a:chExt cx="2830" cy="93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9024" y="2630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Timex_Manager</a:t>
                </a:r>
                <a:endParaRPr lang="en-US" sz="100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124"/>
                <a:ext cx="407" cy="34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>
              <a:stCxn id="51" idx="0"/>
              <a:endCxn id="47" idx="2"/>
            </p:cNvCxnSpPr>
            <p:nvPr/>
          </p:nvCxnSpPr>
          <p:spPr>
            <a:xfrm flipV="1">
              <a:off x="10551" y="2894"/>
              <a:ext cx="6" cy="40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1" idx="1"/>
            </p:cNvCxnSpPr>
            <p:nvPr/>
          </p:nvCxnSpPr>
          <p:spPr>
            <a:xfrm>
              <a:off x="8459" y="3622"/>
              <a:ext cx="844" cy="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Google Shape;213;p35"/>
            <p:cNvSpPr txBox="1"/>
            <p:nvPr/>
          </p:nvSpPr>
          <p:spPr>
            <a:xfrm>
              <a:off x="9554" y="159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320030" y="3310890"/>
            <a:ext cx="2829560" cy="1431290"/>
            <a:chOff x="8053" y="5176"/>
            <a:chExt cx="4456" cy="2254"/>
          </a:xfrm>
        </p:grpSpPr>
        <p:grpSp>
          <p:nvGrpSpPr>
            <p:cNvPr id="58" name="Group 57"/>
            <p:cNvGrpSpPr/>
            <p:nvPr/>
          </p:nvGrpSpPr>
          <p:grpSpPr>
            <a:xfrm rot="0">
              <a:off x="8217" y="5176"/>
              <a:ext cx="4292" cy="2255"/>
              <a:chOff x="4376" y="2991"/>
              <a:chExt cx="6572" cy="3914"/>
            </a:xfrm>
          </p:grpSpPr>
          <p:sp>
            <p:nvSpPr>
              <p:cNvPr id="59" name="Google Shape;204;p35"/>
              <p:cNvSpPr/>
              <p:nvPr/>
            </p:nvSpPr>
            <p:spPr>
              <a:xfrm>
                <a:off x="4376" y="2991"/>
                <a:ext cx="6572" cy="391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077" y="6019"/>
                <a:ext cx="871" cy="886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 rot="0">
              <a:off x="9056" y="5777"/>
              <a:ext cx="2634" cy="926"/>
              <a:chOff x="4073" y="4373"/>
              <a:chExt cx="4152" cy="144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073" y="4373"/>
                <a:ext cx="4152" cy="14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Timex_predictor</a:t>
                </a:r>
                <a:endParaRPr lang="en-US" sz="1000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25" y="5226"/>
                <a:ext cx="685" cy="491"/>
              </a:xfrm>
              <a:prstGeom prst="rect">
                <a:avLst/>
              </a:prstGeom>
            </p:spPr>
          </p:pic>
        </p:grpSp>
        <p:sp>
          <p:nvSpPr>
            <p:cNvPr id="64" name="Flowchart: Alternate Process 63"/>
            <p:cNvSpPr/>
            <p:nvPr/>
          </p:nvSpPr>
          <p:spPr>
            <a:xfrm>
              <a:off x="8053" y="5351"/>
              <a:ext cx="357" cy="176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000"/>
                <a:t>S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  <a:p>
              <a:pPr algn="ctr"/>
              <a:r>
                <a:rPr lang="en-US" sz="1000"/>
                <a:t>R</a:t>
              </a:r>
              <a:endParaRPr lang="en-US" sz="1000"/>
            </a:p>
            <a:p>
              <a:pPr algn="ctr"/>
              <a:r>
                <a:rPr lang="en-US" sz="1000"/>
                <a:t>V</a:t>
              </a:r>
              <a:endParaRPr lang="en-US" sz="1000"/>
            </a:p>
            <a:p>
              <a:pPr algn="ctr"/>
              <a:r>
                <a:rPr lang="en-US" sz="1000"/>
                <a:t>I</a:t>
              </a:r>
              <a:endParaRPr lang="en-US" sz="1000"/>
            </a:p>
            <a:p>
              <a:pPr algn="ctr"/>
              <a:r>
                <a:rPr lang="en-US" sz="1000"/>
                <a:t>C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</p:txBody>
        </p:sp>
        <p:cxnSp>
          <p:nvCxnSpPr>
            <p:cNvPr id="65" name="Straight Arrow Connector 64"/>
            <p:cNvCxnSpPr>
              <a:stCxn id="64" idx="3"/>
              <a:endCxn id="62" idx="1"/>
            </p:cNvCxnSpPr>
            <p:nvPr/>
          </p:nvCxnSpPr>
          <p:spPr>
            <a:xfrm>
              <a:off x="8410" y="6234"/>
              <a:ext cx="672" cy="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213;p35"/>
            <p:cNvSpPr txBox="1"/>
            <p:nvPr/>
          </p:nvSpPr>
          <p:spPr>
            <a:xfrm>
              <a:off x="9333" y="5176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1890395" y="360680"/>
            <a:ext cx="5213985" cy="61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Further Information</a:t>
            </a:r>
            <a:endParaRPr lang="en-US" altLang="en-GB"/>
          </a:p>
        </p:txBody>
      </p:sp>
      <p:cxnSp>
        <p:nvCxnSpPr>
          <p:cNvPr id="257" name="Google Shape;257;p39"/>
          <p:cNvCxnSpPr>
            <a:endCxn id="264" idx="0"/>
          </p:cNvCxnSpPr>
          <p:nvPr/>
        </p:nvCxnSpPr>
        <p:spPr>
          <a:xfrm flipH="1" flipV="1">
            <a:off x="3616960" y="1459230"/>
            <a:ext cx="5739130" cy="25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9"/>
          <p:cNvCxnSpPr>
            <a:endCxn id="266" idx="0"/>
          </p:cNvCxnSpPr>
          <p:nvPr/>
        </p:nvCxnSpPr>
        <p:spPr>
          <a:xfrm flipH="1">
            <a:off x="4308475" y="2372360"/>
            <a:ext cx="5075555" cy="4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endCxn id="260" idx="0"/>
          </p:cNvCxnSpPr>
          <p:nvPr/>
        </p:nvCxnSpPr>
        <p:spPr>
          <a:xfrm flipH="1">
            <a:off x="5128895" y="3345180"/>
            <a:ext cx="4021455" cy="76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/>
          <p:nvPr/>
        </p:nvSpPr>
        <p:spPr>
          <a:xfrm>
            <a:off x="445770" y="1227455"/>
            <a:ext cx="3171190" cy="463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3 replicas for the predictor POD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1072515" y="2145030"/>
            <a:ext cx="3235960" cy="463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+mn-ea"/>
                <a:cs typeface="+mn-ea"/>
              </a:rPr>
              <a:t>1 replica for each of the other PODs</a:t>
            </a:r>
            <a:endParaRPr lang="en-US" sz="12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1889760" y="2995930"/>
            <a:ext cx="3239135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Communication among containers in different PODs performed through SERVICES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" name="Google Shape;259;p39"/>
          <p:cNvCxnSpPr>
            <a:endCxn id="5" idx="0"/>
          </p:cNvCxnSpPr>
          <p:nvPr/>
        </p:nvCxnSpPr>
        <p:spPr>
          <a:xfrm flipH="1">
            <a:off x="6029960" y="4431665"/>
            <a:ext cx="3096260" cy="146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9"/>
          <p:cNvSpPr/>
          <p:nvPr/>
        </p:nvSpPr>
        <p:spPr>
          <a:xfrm>
            <a:off x="2516505" y="4089400"/>
            <a:ext cx="3513455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Communication among containers in the same POD performed through LocalHost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 STEPS</a:t>
            </a:r>
            <a:endParaRPr lang="en-US" altLang="en-GB"/>
          </a:p>
        </p:txBody>
      </p:sp>
      <p:sp>
        <p:nvSpPr>
          <p:cNvPr id="274" name="Google Shape;274;p40"/>
          <p:cNvSpPr txBox="1"/>
          <p:nvPr>
            <p:ph type="ctrTitle" idx="2"/>
          </p:nvPr>
        </p:nvSpPr>
        <p:spPr>
          <a:xfrm>
            <a:off x="572135" y="2419985"/>
            <a:ext cx="2673350" cy="8121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Deploying on Amazon AWS</a:t>
            </a:r>
            <a:endParaRPr lang="en-US" altLang="en-GB"/>
          </a:p>
        </p:txBody>
      </p:sp>
      <p:sp>
        <p:nvSpPr>
          <p:cNvPr id="276" name="Google Shape;276;p40"/>
          <p:cNvSpPr txBox="1"/>
          <p:nvPr>
            <p:ph type="ctrTitle" idx="3"/>
          </p:nvPr>
        </p:nvSpPr>
        <p:spPr>
          <a:xfrm>
            <a:off x="3235325" y="3035935"/>
            <a:ext cx="2673350" cy="890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Finding the Bottlenecks</a:t>
            </a:r>
            <a:endParaRPr lang="en-US" altLang="en-GB"/>
          </a:p>
        </p:txBody>
      </p:sp>
      <p:sp>
        <p:nvSpPr>
          <p:cNvPr id="278" name="Google Shape;278;p40"/>
          <p:cNvSpPr txBox="1"/>
          <p:nvPr>
            <p:ph type="ctrTitle" idx="5"/>
          </p:nvPr>
        </p:nvSpPr>
        <p:spPr>
          <a:xfrm>
            <a:off x="5908675" y="2419350"/>
            <a:ext cx="3065780" cy="81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Testing Different Configurations</a:t>
            </a:r>
            <a:endParaRPr lang="en-US" altLang="en-GB"/>
          </a:p>
        </p:txBody>
      </p:sp>
      <p:sp>
        <p:nvSpPr>
          <p:cNvPr id="279" name="Google Shape;279;p40"/>
          <p:cNvSpPr txBox="1"/>
          <p:nvPr>
            <p:ph type="subTitle" idx="6"/>
          </p:nvPr>
        </p:nvSpPr>
        <p:spPr>
          <a:xfrm>
            <a:off x="3463150" y="379088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Dataset:</a:t>
            </a:r>
            <a:endParaRPr lang="en-US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https://archive.ics.uci.edu/ml/datasets/ElectricityLoadDiagrams20112014 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7" name="Google Shape;7197;p69"/>
          <p:cNvGrpSpPr/>
          <p:nvPr/>
        </p:nvGrpSpPr>
        <p:grpSpPr>
          <a:xfrm>
            <a:off x="1666875" y="1831975"/>
            <a:ext cx="424180" cy="354330"/>
            <a:chOff x="-49764975" y="3183375"/>
            <a:chExt cx="299300" cy="299125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198" name="Google Shape;7198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9" name="Google Shape;7199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7" name="Google Shape;7207;p69"/>
          <p:cNvGrpSpPr/>
          <p:nvPr/>
        </p:nvGrpSpPr>
        <p:grpSpPr>
          <a:xfrm>
            <a:off x="7264848" y="1916527"/>
            <a:ext cx="354311" cy="355909"/>
            <a:chOff x="-49764975" y="3551225"/>
            <a:chExt cx="299300" cy="3006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208" name="Google Shape;7208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85" name="Google Shape;7285;p69"/>
          <p:cNvGrpSpPr/>
          <p:nvPr/>
        </p:nvGrpSpPr>
        <p:grpSpPr>
          <a:xfrm>
            <a:off x="4420108" y="2610286"/>
            <a:ext cx="304000" cy="356205"/>
            <a:chOff x="-49375900" y="3550975"/>
            <a:chExt cx="256800" cy="3009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286" name="Google Shape;7286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THANKS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COMPONENTS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ctrTitle" idx="2"/>
          </p:nvPr>
        </p:nvSpPr>
        <p:spPr>
          <a:xfrm>
            <a:off x="224155" y="842010"/>
            <a:ext cx="2442845" cy="880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Application</a:t>
            </a:r>
            <a:endParaRPr lang="en-US" altLang="en-GB"/>
          </a:p>
        </p:txBody>
      </p:sp>
      <p:sp>
        <p:nvSpPr>
          <p:cNvPr id="327" name="Google Shape;327;p42"/>
          <p:cNvSpPr txBox="1"/>
          <p:nvPr>
            <p:ph type="subTitle" idx="1"/>
          </p:nvPr>
        </p:nvSpPr>
        <p:spPr>
          <a:xfrm>
            <a:off x="223520" y="1749425"/>
            <a:ext cx="244157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Receives the clients .json configuration files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Asks the Manager for starting the forescasting workflow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Displays the results to the client</a:t>
            </a:r>
            <a:endParaRPr lang="en-US" altLang="en-GB"/>
          </a:p>
        </p:txBody>
      </p:sp>
      <p:sp>
        <p:nvSpPr>
          <p:cNvPr id="328" name="Google Shape;328;p42"/>
          <p:cNvSpPr txBox="1"/>
          <p:nvPr>
            <p:ph type="ctrTitle" idx="3"/>
          </p:nvPr>
        </p:nvSpPr>
        <p:spPr>
          <a:xfrm>
            <a:off x="2675255" y="989965"/>
            <a:ext cx="1785620" cy="5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Manager</a:t>
            </a:r>
            <a:endParaRPr lang="en-US" altLang="en-GB"/>
          </a:p>
        </p:txBody>
      </p:sp>
      <p:sp>
        <p:nvSpPr>
          <p:cNvPr id="329" name="Google Shape;329;p42"/>
          <p:cNvSpPr txBox="1"/>
          <p:nvPr>
            <p:ph type="subTitle" idx="4"/>
          </p:nvPr>
        </p:nvSpPr>
        <p:spPr>
          <a:xfrm>
            <a:off x="2665095" y="1749425"/>
            <a:ext cx="4098925" cy="94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Manages the requests coming from the timex_app: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calls the data_ingestion_module to load the dataset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performs async http requests to the predictor.</a:t>
            </a:r>
            <a:br>
              <a:rPr lang="en-US" altLang="en-GB"/>
            </a:br>
            <a:r>
              <a:rPr lang="en-US" altLang="en-GB"/>
              <a:t>Payload = [ loaded_dataset,  .json config_file ] 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sends the model(s) results to the validation component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sends the best model results back to the web application</a:t>
            </a:r>
            <a:endParaRPr lang="en-US" altLang="en-GB"/>
          </a:p>
        </p:txBody>
      </p:sp>
      <p:sp>
        <p:nvSpPr>
          <p:cNvPr id="332" name="Google Shape;332;p42"/>
          <p:cNvSpPr txBox="1"/>
          <p:nvPr>
            <p:ph type="ctrTitle" idx="7"/>
          </p:nvPr>
        </p:nvSpPr>
        <p:spPr>
          <a:xfrm>
            <a:off x="2667000" y="2915285"/>
            <a:ext cx="2618740" cy="546100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Ingestion </a:t>
            </a:r>
            <a:endParaRPr lang="en-US" altLang="en-GB"/>
          </a:p>
        </p:txBody>
      </p:sp>
      <p:sp>
        <p:nvSpPr>
          <p:cNvPr id="334" name="Google Shape;334;p42"/>
          <p:cNvSpPr txBox="1"/>
          <p:nvPr>
            <p:ph type="ctrTitle" idx="9"/>
          </p:nvPr>
        </p:nvSpPr>
        <p:spPr>
          <a:xfrm>
            <a:off x="5285740" y="2914650"/>
            <a:ext cx="1947545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Prediction </a:t>
            </a:r>
            <a:endParaRPr lang="en-US" altLang="en-GB"/>
          </a:p>
        </p:txBody>
      </p:sp>
      <p:sp>
        <p:nvSpPr>
          <p:cNvPr id="335" name="Google Shape;335;p42"/>
          <p:cNvSpPr txBox="1"/>
          <p:nvPr>
            <p:ph type="subTitle" idx="13"/>
          </p:nvPr>
        </p:nvSpPr>
        <p:spPr>
          <a:xfrm>
            <a:off x="5328285" y="3461385"/>
            <a:ext cx="1863090" cy="47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Computes training of the model(s)</a:t>
            </a:r>
            <a:endParaRPr lang="en-US" altLang="en-GB"/>
          </a:p>
        </p:txBody>
      </p:sp>
      <p:sp>
        <p:nvSpPr>
          <p:cNvPr id="336" name="Google Shape;336;p42"/>
          <p:cNvSpPr txBox="1"/>
          <p:nvPr>
            <p:ph type="ctrTitle" idx="14"/>
          </p:nvPr>
        </p:nvSpPr>
        <p:spPr>
          <a:xfrm>
            <a:off x="7233920" y="2914650"/>
            <a:ext cx="1854200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Validation </a:t>
            </a:r>
            <a:endParaRPr lang="en-US" altLang="en-GB"/>
          </a:p>
        </p:txBody>
      </p:sp>
      <p:sp>
        <p:nvSpPr>
          <p:cNvPr id="337" name="Google Shape;337;p42"/>
          <p:cNvSpPr txBox="1"/>
          <p:nvPr>
            <p:ph type="subTitle" idx="15"/>
          </p:nvPr>
        </p:nvSpPr>
        <p:spPr>
          <a:xfrm>
            <a:off x="7233920" y="3463290"/>
            <a:ext cx="1855470" cy="80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Chooses the best models based on the main accuracy estimator specified in the user .json file.</a:t>
            </a:r>
            <a:endParaRPr lang="en-US" altLang="en-GB"/>
          </a:p>
        </p:txBody>
      </p:sp>
      <p:cxnSp>
        <p:nvCxnSpPr>
          <p:cNvPr id="338" name="Google Shape;338;p42"/>
          <p:cNvCxnSpPr/>
          <p:nvPr/>
        </p:nvCxnSpPr>
        <p:spPr>
          <a:xfrm flipH="1" flipV="1">
            <a:off x="0" y="1745615"/>
            <a:ext cx="6552565" cy="38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/>
          <p:nvPr/>
        </p:nvCxnSpPr>
        <p:spPr>
          <a:xfrm flipH="1">
            <a:off x="2675255" y="3461385"/>
            <a:ext cx="6468745" cy="19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27;p42"/>
          <p:cNvSpPr txBox="1"/>
          <p:nvPr/>
        </p:nvSpPr>
        <p:spPr>
          <a:xfrm>
            <a:off x="2675255" y="3463290"/>
            <a:ext cx="2610485" cy="836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Creates a pandas DataFrame from a .csv file. The URL to the dataset is provided inside the user .json file</a:t>
            </a:r>
            <a:endParaRPr lang="en-US" altLang="en-GB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Performs some data preprocessing required for the analysis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621030" y="131445"/>
            <a:ext cx="7901940" cy="63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Example of .json configuration file</a:t>
            </a:r>
            <a:endParaRPr lang="en-US" altLang="en-GB" sz="3200"/>
          </a:p>
        </p:txBody>
      </p:sp>
      <p:sp>
        <p:nvSpPr>
          <p:cNvPr id="1" name="Text Box 0"/>
          <p:cNvSpPr txBox="1"/>
          <p:nvPr/>
        </p:nvSpPr>
        <p:spPr>
          <a:xfrm>
            <a:off x="621030" y="956310"/>
            <a:ext cx="532193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>
                <a:solidFill>
                  <a:schemeClr val="tx1"/>
                </a:solidFill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"activity_title": "Bitcoin price forecasting",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"verbose": "INFO",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"input_parameters": 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"source_data_url"</a:t>
            </a:r>
            <a:r>
              <a:rPr lang="en-US" sz="1200">
                <a:solidFill>
                  <a:schemeClr val="tx1"/>
                </a:solidFill>
              </a:rPr>
              <a:t>: " ... 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"columns_to_load_from_url": "Date,Close",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"datetime_column_name": "Date",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"index_column_name": "Date",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"frequency": "D"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},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"model_parameters": 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"possible_transformations": "none,log_modified",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"models"</a:t>
            </a:r>
            <a:r>
              <a:rPr lang="en-US" sz="1200">
                <a:solidFill>
                  <a:schemeClr val="tx1"/>
                </a:solidFill>
              </a:rPr>
              <a:t>: "fbprophet,arima",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"main_accuracy_estimator"</a:t>
            </a:r>
            <a:r>
              <a:rPr lang="en-US" sz="1200">
                <a:solidFill>
                  <a:schemeClr val="tx1"/>
                </a:solidFill>
              </a:rPr>
              <a:t>: "rmse"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},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"visualization_parameters": { ... }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}</a:t>
            </a:r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Workflow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98805" y="4436110"/>
            <a:ext cx="4812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sz="800">
                <a:solidFill>
                  <a:schemeClr val="tx1"/>
                </a:solidFill>
              </a:rPr>
              <a:t>Notice: </a:t>
            </a:r>
            <a:endParaRPr lang="en-US" sz="80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the parameter configuration file is a json</a:t>
            </a:r>
            <a:endParaRPr lang="en-US" sz="80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the python classes, such as data frames or model results, are passed among the module using the pickle format </a:t>
            </a: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" name="Picture 0" descr="timex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115570"/>
            <a:ext cx="7529195" cy="4320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Docker Containers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0" y="2374900"/>
            <a:ext cx="1083945" cy="653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0505" y="2078990"/>
            <a:ext cx="2105660" cy="714375"/>
            <a:chOff x="2149" y="613"/>
            <a:chExt cx="3342" cy="1744"/>
          </a:xfrm>
        </p:grpSpPr>
        <p:sp>
          <p:nvSpPr>
            <p:cNvPr id="11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2366" y="731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Timex_manager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3690" y="2078990"/>
            <a:ext cx="2397125" cy="714375"/>
            <a:chOff x="2149" y="613"/>
            <a:chExt cx="3342" cy="1744"/>
          </a:xfrm>
        </p:grpSpPr>
        <p:sp>
          <p:nvSpPr>
            <p:cNvPr id="17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13;p35"/>
            <p:cNvSpPr txBox="1"/>
            <p:nvPr/>
          </p:nvSpPr>
          <p:spPr>
            <a:xfrm>
              <a:off x="2261" y="632"/>
              <a:ext cx="3118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Timex_data_ingestion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45235" y="2078990"/>
            <a:ext cx="6616700" cy="2491740"/>
            <a:chOff x="181" y="3743"/>
            <a:chExt cx="10420" cy="3924"/>
          </a:xfrm>
        </p:grpSpPr>
        <p:grpSp>
          <p:nvGrpSpPr>
            <p:cNvPr id="2" name="Group 1"/>
            <p:cNvGrpSpPr/>
            <p:nvPr/>
          </p:nvGrpSpPr>
          <p:grpSpPr>
            <a:xfrm>
              <a:off x="3717" y="3743"/>
              <a:ext cx="3342" cy="1394"/>
              <a:chOff x="2149" y="613"/>
              <a:chExt cx="3342" cy="1394"/>
            </a:xfrm>
          </p:grpSpPr>
          <p:sp>
            <p:nvSpPr>
              <p:cNvPr id="204" name="Google Shape;204;p35"/>
              <p:cNvSpPr/>
              <p:nvPr/>
            </p:nvSpPr>
            <p:spPr>
              <a:xfrm>
                <a:off x="2149" y="613"/>
                <a:ext cx="3342" cy="139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35"/>
              <p:cNvSpPr txBox="1"/>
              <p:nvPr/>
            </p:nvSpPr>
            <p:spPr>
              <a:xfrm>
                <a:off x="2693" y="613"/>
                <a:ext cx="2253" cy="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Timex_utils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sp>
            <p:nvSpPr>
              <p:cNvPr id="214" name="Google Shape;214;p35"/>
              <p:cNvSpPr txBox="1"/>
              <p:nvPr/>
            </p:nvSpPr>
            <p:spPr>
              <a:xfrm>
                <a:off x="2374" y="999"/>
                <a:ext cx="2890" cy="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altLang="en-GB" sz="1000">
                    <a:solidFill>
                      <a:schemeClr val="lt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Contains utility functions and libraries dependencies shared among the children</a:t>
                </a:r>
                <a:endParaRPr lang="en-US" altLang="en-GB" sz="10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81" y="6541"/>
              <a:ext cx="3316" cy="1125"/>
              <a:chOff x="2149" y="613"/>
              <a:chExt cx="3342" cy="1744"/>
            </a:xfrm>
          </p:grpSpPr>
          <p:sp>
            <p:nvSpPr>
              <p:cNvPr id="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" name="Google Shape;213;p35"/>
              <p:cNvSpPr txBox="1"/>
              <p:nvPr/>
            </p:nvSpPr>
            <p:spPr>
              <a:xfrm>
                <a:off x="2365" y="715"/>
                <a:ext cx="2910" cy="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Timex_predictor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32" y="6541"/>
              <a:ext cx="3316" cy="1125"/>
              <a:chOff x="2149" y="613"/>
              <a:chExt cx="3342" cy="1744"/>
            </a:xfrm>
          </p:grpSpPr>
          <p:sp>
            <p:nvSpPr>
              <p:cNvPr id="8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213;p35"/>
              <p:cNvSpPr txBox="1"/>
              <p:nvPr/>
            </p:nvSpPr>
            <p:spPr>
              <a:xfrm>
                <a:off x="2363" y="717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Timex_app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285" y="6542"/>
              <a:ext cx="3316" cy="1125"/>
              <a:chOff x="2149" y="613"/>
              <a:chExt cx="3342" cy="1744"/>
            </a:xfrm>
          </p:grpSpPr>
          <p:sp>
            <p:nvSpPr>
              <p:cNvPr id="1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13;p35"/>
              <p:cNvSpPr txBox="1"/>
              <p:nvPr/>
            </p:nvSpPr>
            <p:spPr>
              <a:xfrm>
                <a:off x="2365" y="715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Timex_validator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cxnSp>
          <p:nvCxnSpPr>
            <p:cNvPr id="19" name="Straight Arrow Connector 18"/>
            <p:cNvCxnSpPr>
              <a:stCxn id="204" idx="1"/>
              <a:endCxn id="4" idx="3"/>
            </p:cNvCxnSpPr>
            <p:nvPr/>
          </p:nvCxnSpPr>
          <p:spPr>
            <a:xfrm flipH="1">
              <a:off x="1839" y="5137"/>
              <a:ext cx="3549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4" idx="1"/>
              <a:endCxn id="8" idx="3"/>
            </p:cNvCxnSpPr>
            <p:nvPr/>
          </p:nvCxnSpPr>
          <p:spPr>
            <a:xfrm>
              <a:off x="5388" y="5137"/>
              <a:ext cx="2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04" idx="1"/>
              <a:endCxn id="14" idx="3"/>
            </p:cNvCxnSpPr>
            <p:nvPr/>
          </p:nvCxnSpPr>
          <p:spPr>
            <a:xfrm>
              <a:off x="5388" y="5137"/>
              <a:ext cx="3555" cy="140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05785" y="379095"/>
            <a:ext cx="2891790" cy="714375"/>
            <a:chOff x="2149" y="613"/>
            <a:chExt cx="3342" cy="1744"/>
          </a:xfrm>
        </p:grpSpPr>
        <p:sp>
          <p:nvSpPr>
            <p:cNvPr id="23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13;p35"/>
            <p:cNvSpPr txBox="1"/>
            <p:nvPr/>
          </p:nvSpPr>
          <p:spPr>
            <a:xfrm>
              <a:off x="2367" y="748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Python:3.9-slim-buster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cxnSp>
        <p:nvCxnSpPr>
          <p:cNvPr id="26" name="Straight Arrow Connector 25"/>
          <p:cNvCxnSpPr>
            <a:stCxn id="23" idx="1"/>
            <a:endCxn id="11" idx="3"/>
          </p:cNvCxnSpPr>
          <p:nvPr/>
        </p:nvCxnSpPr>
        <p:spPr>
          <a:xfrm flipH="1">
            <a:off x="1283335" y="1093470"/>
            <a:ext cx="3268345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  <a:endCxn id="213" idx="0"/>
          </p:cNvCxnSpPr>
          <p:nvPr/>
        </p:nvCxnSpPr>
        <p:spPr>
          <a:xfrm>
            <a:off x="4551680" y="1093470"/>
            <a:ext cx="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1"/>
            <a:endCxn id="17" idx="3"/>
          </p:cNvCxnSpPr>
          <p:nvPr/>
        </p:nvCxnSpPr>
        <p:spPr>
          <a:xfrm>
            <a:off x="4551680" y="1093470"/>
            <a:ext cx="331089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" name="Text Box 0"/>
          <p:cNvSpPr txBox="1"/>
          <p:nvPr/>
        </p:nvSpPr>
        <p:spPr>
          <a:xfrm>
            <a:off x="3862070" y="763270"/>
            <a:ext cx="137858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(Docker base Image)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31140" y="2471420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(Manager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663055" y="2456815"/>
            <a:ext cx="24396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(Data ingestion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245870" y="4225925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(Predictor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500755" y="4225925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(Web Application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5757545" y="4225925"/>
            <a:ext cx="21596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(Validation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Kubernetes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2312670"/>
            <a:ext cx="777240" cy="777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2568</Words>
  <Application>WPS Presentation</Application>
  <PresentationFormat/>
  <Paragraphs>193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SimSun</vt:lpstr>
      <vt:lpstr>Wingdings</vt:lpstr>
      <vt:lpstr>Arial</vt:lpstr>
      <vt:lpstr>DejaVu Sans</vt:lpstr>
      <vt:lpstr>Exo 2</vt:lpstr>
      <vt:lpstr>C059</vt:lpstr>
      <vt:lpstr>Squada One</vt:lpstr>
      <vt:lpstr>Roboto Condensed Light</vt:lpstr>
      <vt:lpstr>Fira Sans Extra Condensed Medium</vt:lpstr>
      <vt:lpstr>Roboto Condensed</vt:lpstr>
      <vt:lpstr>Microsoft YaHei</vt:lpstr>
      <vt:lpstr>思源黑体 CN</vt:lpstr>
      <vt:lpstr>Arial Unicode MS</vt:lpstr>
      <vt:lpstr>AR PL New Kai ExtB</vt:lpstr>
      <vt:lpstr>SF Compact</vt:lpstr>
      <vt:lpstr>MesloLGL Nerd Font</vt:lpstr>
      <vt:lpstr>Liberation Sans</vt:lpstr>
      <vt:lpstr>DejaVu Sans Light</vt:lpstr>
      <vt:lpstr>Tech Newsletter by Slidesgo</vt:lpstr>
      <vt:lpstr> TIMEX</vt:lpstr>
      <vt:lpstr>01</vt:lpstr>
      <vt:lpstr>Validation </vt:lpstr>
      <vt:lpstr>4 PODS</vt:lpstr>
      <vt:lpstr>02</vt:lpstr>
      <vt:lpstr>PowerPoint 演示文稿</vt:lpstr>
      <vt:lpstr>03</vt:lpstr>
      <vt:lpstr>PowerPoint 演示文稿</vt:lpstr>
      <vt:lpstr>04</vt:lpstr>
      <vt:lpstr>4 PODS</vt:lpstr>
      <vt:lpstr> IN DEPTH</vt:lpstr>
      <vt:lpstr>Further Information</vt:lpstr>
      <vt:lpstr>Testing Different Configurations</vt:lpstr>
      <vt:lpstr> 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_x000B_TIMEX</dc:title>
  <dc:creator/>
  <cp:lastModifiedBy>fpuoti</cp:lastModifiedBy>
  <cp:revision>12</cp:revision>
  <dcterms:created xsi:type="dcterms:W3CDTF">2022-03-25T10:57:09Z</dcterms:created>
  <dcterms:modified xsi:type="dcterms:W3CDTF">2022-03-25T10:57:09Z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